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17" r:id="rId2"/>
    <p:sldId id="431" r:id="rId3"/>
    <p:sldId id="420" r:id="rId4"/>
    <p:sldId id="409" r:id="rId5"/>
    <p:sldId id="410" r:id="rId6"/>
    <p:sldId id="440" r:id="rId7"/>
    <p:sldId id="441" r:id="rId8"/>
    <p:sldId id="419" r:id="rId9"/>
    <p:sldId id="411" r:id="rId10"/>
    <p:sldId id="418" r:id="rId11"/>
    <p:sldId id="434" r:id="rId12"/>
    <p:sldId id="414" r:id="rId13"/>
    <p:sldId id="422" r:id="rId14"/>
    <p:sldId id="436" r:id="rId15"/>
    <p:sldId id="435" r:id="rId16"/>
    <p:sldId id="437" r:id="rId17"/>
    <p:sldId id="430" r:id="rId18"/>
    <p:sldId id="423" r:id="rId19"/>
    <p:sldId id="432" r:id="rId20"/>
    <p:sldId id="424" r:id="rId21"/>
    <p:sldId id="438" r:id="rId22"/>
    <p:sldId id="433" r:id="rId23"/>
    <p:sldId id="439" r:id="rId24"/>
    <p:sldId id="421" r:id="rId25"/>
    <p:sldId id="358"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33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995E49-C795-40C2-9C76-F53BB511ABF9}" type="datetimeFigureOut">
              <a:rPr lang="fr-FR" smtClean="0"/>
              <a:pPr/>
              <a:t>17/03/2026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FB509-B8CF-4F4C-9450-B70E0AC7481C}" type="slidenum">
              <a:rPr lang="fr-FR" smtClean="0"/>
              <a:pPr/>
              <a:t>‹N°›</a:t>
            </a:fld>
            <a:endParaRPr lang="fr-FR"/>
          </a:p>
        </p:txBody>
      </p:sp>
    </p:spTree>
    <p:extLst>
      <p:ext uri="{BB962C8B-B14F-4D97-AF65-F5344CB8AC3E}">
        <p14:creationId xmlns:p14="http://schemas.microsoft.com/office/powerpoint/2010/main" val="3611860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B9C55-0084-4476-8F56-2C7B91401124}" type="datetimeFigureOut">
              <a:rPr lang="fr-FR" smtClean="0"/>
              <a:pPr/>
              <a:t>17/03/2026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14C9C-7E81-4BAE-A1A8-2B2FE6E2630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2132856"/>
          </a:xfrm>
        </p:spPr>
        <p:style>
          <a:lnRef idx="2">
            <a:schemeClr val="accent5">
              <a:shade val="50000"/>
            </a:schemeClr>
          </a:lnRef>
          <a:fillRef idx="1">
            <a:schemeClr val="accent5"/>
          </a:fillRef>
          <a:effectRef idx="0">
            <a:schemeClr val="accent5"/>
          </a:effectRef>
          <a:fontRef idx="minor">
            <a:schemeClr val="lt1"/>
          </a:fontRef>
        </p:style>
        <p:txBody>
          <a:bodyPr/>
          <a:lstStyle/>
          <a:p>
            <a:r>
              <a:rPr lang="fr-FR" b="1" dirty="0" smtClean="0">
                <a:solidFill>
                  <a:schemeClr val="tx1"/>
                </a:solidFill>
              </a:rPr>
              <a:t>L’Afrique en sa totalité ?</a:t>
            </a:r>
            <a:br>
              <a:rPr lang="fr-FR" b="1" dirty="0" smtClean="0">
                <a:solidFill>
                  <a:schemeClr val="tx1"/>
                </a:solidFill>
              </a:rPr>
            </a:br>
            <a:r>
              <a:rPr lang="fr-FR" b="1" dirty="0" smtClean="0">
                <a:solidFill>
                  <a:schemeClr val="tx1"/>
                </a:solidFill>
              </a:rPr>
              <a:t>Une équation géopolitique complexe</a:t>
            </a:r>
            <a:br>
              <a:rPr lang="fr-FR" b="1" dirty="0" smtClean="0">
                <a:solidFill>
                  <a:schemeClr val="tx1"/>
                </a:solidFill>
              </a:rPr>
            </a:br>
            <a:r>
              <a:rPr lang="fr-FR" b="1" dirty="0" smtClean="0">
                <a:solidFill>
                  <a:schemeClr val="tx1"/>
                </a:solidFill>
              </a:rPr>
              <a:t>Hier ! Aujourd’hui ! Demain !</a:t>
            </a:r>
            <a:endParaRPr lang="fr-FR" b="1" dirty="0">
              <a:solidFill>
                <a:schemeClr val="tx1"/>
              </a:solidFill>
            </a:endParaRPr>
          </a:p>
        </p:txBody>
      </p:sp>
      <p:sp>
        <p:nvSpPr>
          <p:cNvPr id="3" name="Sous-titre 2"/>
          <p:cNvSpPr>
            <a:spLocks noGrp="1"/>
          </p:cNvSpPr>
          <p:nvPr>
            <p:ph type="subTitle" idx="1"/>
          </p:nvPr>
        </p:nvSpPr>
        <p:spPr>
          <a:xfrm>
            <a:off x="-34506" y="3401616"/>
            <a:ext cx="9144000" cy="3456384"/>
          </a:xfrm>
        </p:spPr>
        <p:style>
          <a:lnRef idx="1">
            <a:schemeClr val="accent3"/>
          </a:lnRef>
          <a:fillRef idx="2">
            <a:schemeClr val="accent3"/>
          </a:fillRef>
          <a:effectRef idx="1">
            <a:schemeClr val="accent3"/>
          </a:effectRef>
          <a:fontRef idx="minor">
            <a:schemeClr val="dk1"/>
          </a:fontRef>
        </p:style>
        <p:txBody>
          <a:bodyPr>
            <a:normAutofit fontScale="70000" lnSpcReduction="20000"/>
          </a:bodyPr>
          <a:lstStyle/>
          <a:p>
            <a:r>
              <a:rPr lang="fr-FR" dirty="0" err="1" smtClean="0"/>
              <a:t>Mlkhmklhkh</a:t>
            </a:r>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b="1" dirty="0" smtClean="0">
                <a:solidFill>
                  <a:srgbClr val="C00000"/>
                </a:solidFill>
              </a:rPr>
              <a:t>Au-delà de nos perceptions européo centrées récurrentes</a:t>
            </a:r>
          </a:p>
          <a:p>
            <a:r>
              <a:rPr lang="fr-FR" b="1" dirty="0" smtClean="0">
                <a:solidFill>
                  <a:srgbClr val="C00000"/>
                </a:solidFill>
              </a:rPr>
              <a:t>En prenant en compte les profonds changements de notre époque</a:t>
            </a:r>
          </a:p>
          <a:p>
            <a:r>
              <a:rPr lang="fr-FR" b="1" dirty="0" smtClean="0">
                <a:solidFill>
                  <a:srgbClr val="C00000"/>
                </a:solidFill>
              </a:rPr>
              <a:t>Penser le continent africain au monde en 2050 ! Une gageure !</a:t>
            </a:r>
            <a:endParaRPr lang="fr-FR" b="1" dirty="0">
              <a:solidFill>
                <a:srgbClr val="C0000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32856"/>
            <a:ext cx="914400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482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08720"/>
          </a:xfrm>
        </p:spPr>
        <p:style>
          <a:lnRef idx="3">
            <a:schemeClr val="lt1"/>
          </a:lnRef>
          <a:fillRef idx="1">
            <a:schemeClr val="accent6"/>
          </a:fillRef>
          <a:effectRef idx="1">
            <a:schemeClr val="accent6"/>
          </a:effectRef>
          <a:fontRef idx="minor">
            <a:schemeClr val="lt1"/>
          </a:fontRef>
        </p:style>
        <p:txBody>
          <a:bodyPr/>
          <a:lstStyle/>
          <a:p>
            <a:r>
              <a:rPr lang="fr-FR" b="1" dirty="0" smtClean="0"/>
              <a:t>Définitions de la géopolitique</a:t>
            </a:r>
            <a:endParaRPr lang="fr-FR" b="1" dirty="0"/>
          </a:p>
        </p:txBody>
      </p:sp>
      <p:sp>
        <p:nvSpPr>
          <p:cNvPr id="3" name="Espace réservé du contenu 2"/>
          <p:cNvSpPr>
            <a:spLocks noGrp="1"/>
          </p:cNvSpPr>
          <p:nvPr>
            <p:ph idx="1"/>
          </p:nvPr>
        </p:nvSpPr>
        <p:spPr>
          <a:xfrm>
            <a:off x="0" y="980728"/>
            <a:ext cx="9144000" cy="5877272"/>
          </a:xfrm>
        </p:spPr>
        <p:style>
          <a:lnRef idx="1">
            <a:schemeClr val="dk1"/>
          </a:lnRef>
          <a:fillRef idx="2">
            <a:schemeClr val="dk1"/>
          </a:fillRef>
          <a:effectRef idx="1">
            <a:schemeClr val="dk1"/>
          </a:effectRef>
          <a:fontRef idx="minor">
            <a:schemeClr val="dk1"/>
          </a:fontRef>
        </p:style>
        <p:txBody>
          <a:bodyPr>
            <a:normAutofit fontScale="85000" lnSpcReduction="20000"/>
          </a:bodyPr>
          <a:lstStyle/>
          <a:p>
            <a:r>
              <a:rPr lang="fr-FR" b="1" u="sng" dirty="0" smtClean="0">
                <a:solidFill>
                  <a:srgbClr val="FF0000"/>
                </a:solidFill>
              </a:rPr>
              <a:t>Gallois Pierre </a:t>
            </a:r>
            <a:r>
              <a:rPr lang="fr-FR" b="1" dirty="0" smtClean="0"/>
              <a:t>: « C’est l’étude des relations qui existent entre la conduite </a:t>
            </a:r>
            <a:r>
              <a:rPr lang="fr-FR" b="1" u="sng" dirty="0" smtClean="0">
                <a:solidFill>
                  <a:srgbClr val="0070C0"/>
                </a:solidFill>
              </a:rPr>
              <a:t>d’une politique de puissance </a:t>
            </a:r>
            <a:r>
              <a:rPr lang="fr-FR" b="1" dirty="0" smtClean="0"/>
              <a:t>portée sur le plan international et le </a:t>
            </a:r>
            <a:r>
              <a:rPr lang="fr-FR" b="1" u="sng" dirty="0" smtClean="0">
                <a:solidFill>
                  <a:srgbClr val="0070C0"/>
                </a:solidFill>
              </a:rPr>
              <a:t>cadre géographique concerné</a:t>
            </a:r>
            <a:r>
              <a:rPr lang="fr-FR" b="1" dirty="0" smtClean="0"/>
              <a:t>. »</a:t>
            </a:r>
            <a:endParaRPr lang="fr-FR" b="1" dirty="0" smtClean="0">
              <a:solidFill>
                <a:srgbClr val="FF0000"/>
              </a:solidFill>
            </a:endParaRPr>
          </a:p>
          <a:p>
            <a:r>
              <a:rPr lang="fr-FR" b="1" u="sng" dirty="0" smtClean="0">
                <a:solidFill>
                  <a:srgbClr val="FF0000"/>
                </a:solidFill>
              </a:rPr>
              <a:t>Lacoste Yves </a:t>
            </a:r>
            <a:r>
              <a:rPr lang="fr-FR" b="1" dirty="0" smtClean="0"/>
              <a:t>:«La géopolitique est l’étude des </a:t>
            </a:r>
            <a:r>
              <a:rPr lang="fr-FR" b="1" u="sng" dirty="0" smtClean="0">
                <a:solidFill>
                  <a:srgbClr val="0070C0"/>
                </a:solidFill>
              </a:rPr>
              <a:t>rivalités de pouvoir et d’influence </a:t>
            </a:r>
            <a:r>
              <a:rPr lang="fr-FR" b="1" dirty="0" smtClean="0"/>
              <a:t>sur un territoire donné. »</a:t>
            </a:r>
            <a:endParaRPr lang="fr-FR" b="1" dirty="0" smtClean="0">
              <a:solidFill>
                <a:srgbClr val="FF0000"/>
              </a:solidFill>
            </a:endParaRPr>
          </a:p>
          <a:p>
            <a:r>
              <a:rPr lang="fr-FR" b="1" u="sng" dirty="0" smtClean="0">
                <a:solidFill>
                  <a:srgbClr val="FF0000"/>
                </a:solidFill>
              </a:rPr>
              <a:t>Joxe Alain </a:t>
            </a:r>
            <a:r>
              <a:rPr lang="fr-FR" b="1" dirty="0" smtClean="0"/>
              <a:t>:«La géopolitique est la jointure entre la </a:t>
            </a:r>
            <a:r>
              <a:rPr lang="fr-FR" b="1" u="sng" dirty="0" smtClean="0">
                <a:solidFill>
                  <a:srgbClr val="0070C0"/>
                </a:solidFill>
              </a:rPr>
              <a:t>représentation militaire </a:t>
            </a:r>
            <a:r>
              <a:rPr lang="fr-FR" b="1" dirty="0" smtClean="0"/>
              <a:t>et la </a:t>
            </a:r>
            <a:r>
              <a:rPr lang="fr-FR" b="1" u="sng" dirty="0" smtClean="0">
                <a:solidFill>
                  <a:srgbClr val="0070C0"/>
                </a:solidFill>
              </a:rPr>
              <a:t>représentation politique </a:t>
            </a:r>
            <a:r>
              <a:rPr lang="fr-FR" b="1" dirty="0" smtClean="0"/>
              <a:t>de l’espace. Elle fonctionne toujours comme représentation stratégique. »</a:t>
            </a:r>
            <a:endParaRPr lang="fr-FR" b="1" dirty="0" smtClean="0">
              <a:solidFill>
                <a:srgbClr val="FF0000"/>
              </a:solidFill>
            </a:endParaRPr>
          </a:p>
          <a:p>
            <a:r>
              <a:rPr lang="fr-FR" b="1" u="sng" dirty="0" smtClean="0">
                <a:solidFill>
                  <a:srgbClr val="FF0000"/>
                </a:solidFill>
              </a:rPr>
              <a:t>Daudel Christian </a:t>
            </a:r>
            <a:r>
              <a:rPr lang="fr-FR" b="1" dirty="0" smtClean="0"/>
              <a:t>:«La géopolitique est </a:t>
            </a:r>
            <a:r>
              <a:rPr lang="fr-FR" b="1" u="sng" dirty="0" smtClean="0">
                <a:solidFill>
                  <a:srgbClr val="0070C0"/>
                </a:solidFill>
              </a:rPr>
              <a:t>un savoir penser l’espace à différentes échelles, </a:t>
            </a:r>
            <a:r>
              <a:rPr lang="fr-FR" b="1" dirty="0" smtClean="0"/>
              <a:t>appliqué à une double intention d’intelligibilité du monde en devenir et d’intervention dans ses destinées. Elle s’enracine dans la géographie, l’histoire et les politiques des États toujours en rapport de force entre eux, sans naïveté et avec le recours inévitable soit à la diplomatie , soit à la guerre. »</a:t>
            </a:r>
            <a:endParaRPr lang="fr-FR" b="1" dirty="0">
              <a:solidFill>
                <a:srgbClr val="FF0000"/>
              </a:solidFill>
            </a:endParaRPr>
          </a:p>
        </p:txBody>
      </p:sp>
    </p:spTree>
    <p:extLst>
      <p:ext uri="{BB962C8B-B14F-4D97-AF65-F5344CB8AC3E}">
        <p14:creationId xmlns:p14="http://schemas.microsoft.com/office/powerpoint/2010/main" val="979249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7962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1124743"/>
          </a:xfrm>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fr-FR" b="1" dirty="0" smtClean="0">
                <a:solidFill>
                  <a:schemeClr val="tx1"/>
                </a:solidFill>
              </a:rPr>
              <a:t>Géopolitique de l’Afrique</a:t>
            </a:r>
            <a:br>
              <a:rPr lang="fr-FR" b="1" dirty="0" smtClean="0">
                <a:solidFill>
                  <a:schemeClr val="tx1"/>
                </a:solidFill>
              </a:rPr>
            </a:br>
            <a:r>
              <a:rPr lang="fr-FR" b="1" dirty="0" smtClean="0">
                <a:solidFill>
                  <a:schemeClr val="tx1"/>
                </a:solidFill>
              </a:rPr>
              <a:t>Évolutions et mutations d’un continent</a:t>
            </a:r>
            <a:endParaRPr lang="fr-FR" b="1" dirty="0">
              <a:solidFill>
                <a:schemeClr val="tx1"/>
              </a:solidFill>
            </a:endParaRPr>
          </a:p>
        </p:txBody>
      </p:sp>
      <p:sp>
        <p:nvSpPr>
          <p:cNvPr id="3" name="Sous-titre 2"/>
          <p:cNvSpPr>
            <a:spLocks noGrp="1"/>
          </p:cNvSpPr>
          <p:nvPr>
            <p:ph type="subTitle" idx="1"/>
          </p:nvPr>
        </p:nvSpPr>
        <p:spPr>
          <a:xfrm>
            <a:off x="31847" y="1124744"/>
            <a:ext cx="9144000" cy="5733256"/>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pPr algn="just"/>
            <a:r>
              <a:rPr lang="fr-FR" sz="2000" b="1" u="sng" dirty="0" smtClean="0">
                <a:solidFill>
                  <a:schemeClr val="tx1"/>
                </a:solidFill>
              </a:rPr>
              <a:t>Superficie</a:t>
            </a:r>
            <a:r>
              <a:rPr lang="fr-FR" sz="2000" b="1" dirty="0" smtClean="0">
                <a:solidFill>
                  <a:schemeClr val="tx1"/>
                </a:solidFill>
              </a:rPr>
              <a:t> : (</a:t>
            </a:r>
            <a:r>
              <a:rPr lang="fr-FR" sz="2000" b="1" dirty="0">
                <a:solidFill>
                  <a:schemeClr val="tx1"/>
                </a:solidFill>
              </a:rPr>
              <a:t>50 fois la France) </a:t>
            </a:r>
            <a:endParaRPr lang="fr-FR" sz="2000" b="1" dirty="0" smtClean="0">
              <a:solidFill>
                <a:schemeClr val="tx1"/>
              </a:solidFill>
            </a:endParaRPr>
          </a:p>
          <a:p>
            <a:pPr algn="l"/>
            <a:r>
              <a:rPr lang="fr-FR" sz="2000" b="1" dirty="0" smtClean="0">
                <a:solidFill>
                  <a:schemeClr val="tx1"/>
                </a:solidFill>
              </a:rPr>
              <a:t>30 </a:t>
            </a:r>
            <a:r>
              <a:rPr lang="fr-FR" sz="2000" b="1" dirty="0">
                <a:solidFill>
                  <a:schemeClr val="tx1"/>
                </a:solidFill>
              </a:rPr>
              <a:t>millions de </a:t>
            </a:r>
            <a:r>
              <a:rPr lang="fr-FR" sz="2000" b="1" dirty="0" smtClean="0">
                <a:solidFill>
                  <a:schemeClr val="tx1"/>
                </a:solidFill>
              </a:rPr>
              <a:t>km</a:t>
            </a:r>
            <a:r>
              <a:rPr lang="fr-FR" sz="2000" b="1" baseline="30000" dirty="0" smtClean="0">
                <a:solidFill>
                  <a:schemeClr val="tx1"/>
                </a:solidFill>
              </a:rPr>
              <a:t>2</a:t>
            </a:r>
            <a:r>
              <a:rPr lang="fr-FR" sz="2000" b="1" dirty="0" smtClean="0">
                <a:solidFill>
                  <a:schemeClr val="tx1"/>
                </a:solidFill>
              </a:rPr>
              <a:t> </a:t>
            </a:r>
          </a:p>
          <a:p>
            <a:pPr algn="l"/>
            <a:r>
              <a:rPr lang="fr-FR" sz="2000" b="1" dirty="0">
                <a:solidFill>
                  <a:schemeClr val="tx1"/>
                </a:solidFill>
              </a:rPr>
              <a:t>(</a:t>
            </a:r>
            <a:r>
              <a:rPr lang="fr-FR" sz="2000" b="1" dirty="0" smtClean="0">
                <a:solidFill>
                  <a:schemeClr val="tx1"/>
                </a:solidFill>
              </a:rPr>
              <a:t>20</a:t>
            </a:r>
            <a:r>
              <a:rPr lang="fr-FR" sz="2000" b="1" dirty="0">
                <a:solidFill>
                  <a:schemeClr val="tx1"/>
                </a:solidFill>
              </a:rPr>
              <a:t>% des terres </a:t>
            </a:r>
            <a:r>
              <a:rPr lang="fr-FR" sz="2000" b="1" dirty="0" smtClean="0">
                <a:solidFill>
                  <a:schemeClr val="tx1"/>
                </a:solidFill>
              </a:rPr>
              <a:t>émergées)</a:t>
            </a:r>
          </a:p>
          <a:p>
            <a:pPr algn="l"/>
            <a:r>
              <a:rPr lang="fr-FR" sz="2000" b="1" u="sng" dirty="0">
                <a:solidFill>
                  <a:schemeClr val="tx1"/>
                </a:solidFill>
              </a:rPr>
              <a:t>Nord / Sud </a:t>
            </a:r>
            <a:r>
              <a:rPr lang="fr-FR" sz="2000" b="1" dirty="0">
                <a:solidFill>
                  <a:schemeClr val="tx1"/>
                </a:solidFill>
              </a:rPr>
              <a:t>: 8000 km </a:t>
            </a:r>
          </a:p>
          <a:p>
            <a:pPr algn="l"/>
            <a:r>
              <a:rPr lang="fr-FR" sz="2000" b="1" u="sng" dirty="0">
                <a:solidFill>
                  <a:schemeClr val="tx1"/>
                </a:solidFill>
              </a:rPr>
              <a:t>Ouest /</a:t>
            </a:r>
            <a:r>
              <a:rPr lang="fr-FR" sz="2000" b="1" u="sng" dirty="0" smtClean="0">
                <a:solidFill>
                  <a:schemeClr val="tx1"/>
                </a:solidFill>
              </a:rPr>
              <a:t>Est</a:t>
            </a:r>
            <a:r>
              <a:rPr lang="fr-FR" sz="2000" b="1" dirty="0" smtClean="0">
                <a:solidFill>
                  <a:schemeClr val="tx1"/>
                </a:solidFill>
              </a:rPr>
              <a:t> : </a:t>
            </a:r>
            <a:r>
              <a:rPr lang="fr-FR" sz="2000" b="1" dirty="0">
                <a:solidFill>
                  <a:schemeClr val="tx1"/>
                </a:solidFill>
              </a:rPr>
              <a:t>7400 km </a:t>
            </a:r>
            <a:r>
              <a:rPr lang="fr-FR" sz="2000" b="1" dirty="0" smtClean="0">
                <a:solidFill>
                  <a:schemeClr val="tx1"/>
                </a:solidFill>
              </a:rPr>
              <a:t> </a:t>
            </a:r>
            <a:endParaRPr lang="fr-FR" sz="2000" b="1" dirty="0">
              <a:solidFill>
                <a:schemeClr val="tx1"/>
              </a:solidFill>
            </a:endParaRPr>
          </a:p>
          <a:p>
            <a:pPr algn="l"/>
            <a:r>
              <a:rPr lang="fr-FR" sz="2000" b="1" u="sng" dirty="0">
                <a:solidFill>
                  <a:schemeClr val="tx1"/>
                </a:solidFill>
              </a:rPr>
              <a:t>Littoral</a:t>
            </a:r>
            <a:r>
              <a:rPr lang="fr-FR" sz="2000" b="1" dirty="0">
                <a:solidFill>
                  <a:schemeClr val="tx1"/>
                </a:solidFill>
              </a:rPr>
              <a:t> </a:t>
            </a:r>
            <a:r>
              <a:rPr lang="fr-FR" sz="2000" b="1" dirty="0" smtClean="0">
                <a:solidFill>
                  <a:schemeClr val="tx1"/>
                </a:solidFill>
              </a:rPr>
              <a:t>: 26 </a:t>
            </a:r>
            <a:r>
              <a:rPr lang="fr-FR" sz="2000" b="1" dirty="0">
                <a:solidFill>
                  <a:schemeClr val="tx1"/>
                </a:solidFill>
              </a:rPr>
              <a:t>000 km </a:t>
            </a:r>
            <a:endParaRPr lang="fr-FR" sz="2000" b="1" dirty="0" smtClean="0">
              <a:solidFill>
                <a:schemeClr val="tx1"/>
              </a:solidFill>
            </a:endParaRPr>
          </a:p>
          <a:p>
            <a:pPr algn="l"/>
            <a:r>
              <a:rPr lang="fr-FR" sz="2000" b="1" u="sng" dirty="0" smtClean="0">
                <a:solidFill>
                  <a:schemeClr val="tx1"/>
                </a:solidFill>
              </a:rPr>
              <a:t>Point culminant</a:t>
            </a:r>
            <a:r>
              <a:rPr lang="fr-FR" sz="2000" b="1" dirty="0" smtClean="0">
                <a:solidFill>
                  <a:schemeClr val="tx1"/>
                </a:solidFill>
              </a:rPr>
              <a:t> : 5891 m</a:t>
            </a:r>
          </a:p>
          <a:p>
            <a:pPr algn="l"/>
            <a:r>
              <a:rPr lang="fr-FR" sz="2000" b="1" dirty="0" smtClean="0">
                <a:solidFill>
                  <a:schemeClr val="tx1"/>
                </a:solidFill>
              </a:rPr>
              <a:t>Massif du </a:t>
            </a:r>
            <a:r>
              <a:rPr lang="fr-FR" sz="2000" b="1" dirty="0" smtClean="0">
                <a:solidFill>
                  <a:schemeClr val="tx1"/>
                </a:solidFill>
              </a:rPr>
              <a:t>Kilimandjaro- Pic UHURU</a:t>
            </a:r>
            <a:endParaRPr lang="fr-FR" sz="2000" b="1" dirty="0" smtClean="0">
              <a:solidFill>
                <a:schemeClr val="tx1"/>
              </a:solidFill>
            </a:endParaRPr>
          </a:p>
          <a:p>
            <a:pPr algn="l"/>
            <a:r>
              <a:rPr lang="fr-FR" sz="2000" b="1" u="sng" dirty="0" smtClean="0">
                <a:solidFill>
                  <a:schemeClr val="tx1"/>
                </a:solidFill>
              </a:rPr>
              <a:t>Climats :</a:t>
            </a:r>
          </a:p>
          <a:p>
            <a:pPr algn="l"/>
            <a:r>
              <a:rPr lang="fr-FR" sz="2000" b="1" dirty="0" smtClean="0">
                <a:solidFill>
                  <a:schemeClr val="tx1"/>
                </a:solidFill>
              </a:rPr>
              <a:t>Méditerranéen au nord et au sud</a:t>
            </a:r>
          </a:p>
          <a:p>
            <a:pPr algn="l"/>
            <a:r>
              <a:rPr lang="fr-FR" sz="2000" b="1" dirty="0" smtClean="0">
                <a:solidFill>
                  <a:schemeClr val="tx1"/>
                </a:solidFill>
              </a:rPr>
              <a:t>Tropical sec et sahélien</a:t>
            </a:r>
          </a:p>
          <a:p>
            <a:pPr algn="l"/>
            <a:r>
              <a:rPr lang="fr-FR" sz="2000" b="1" dirty="0" smtClean="0">
                <a:solidFill>
                  <a:schemeClr val="tx1"/>
                </a:solidFill>
              </a:rPr>
              <a:t>Equatorial chaud et humide.</a:t>
            </a:r>
          </a:p>
          <a:p>
            <a:pPr algn="l"/>
            <a:r>
              <a:rPr lang="fr-FR" sz="2000" b="1" u="sng" dirty="0" smtClean="0">
                <a:solidFill>
                  <a:schemeClr val="tx1"/>
                </a:solidFill>
              </a:rPr>
              <a:t>Population </a:t>
            </a:r>
            <a:r>
              <a:rPr lang="fr-FR" sz="2000" b="1" dirty="0">
                <a:solidFill>
                  <a:schemeClr val="tx1"/>
                </a:solidFill>
              </a:rPr>
              <a:t> </a:t>
            </a:r>
            <a:r>
              <a:rPr lang="fr-FR" sz="2000" b="1" dirty="0" smtClean="0">
                <a:solidFill>
                  <a:schemeClr val="tx1"/>
                </a:solidFill>
              </a:rPr>
              <a:t>:</a:t>
            </a:r>
          </a:p>
          <a:p>
            <a:pPr algn="l"/>
            <a:r>
              <a:rPr lang="fr-FR" sz="2000" b="1" dirty="0" smtClean="0">
                <a:solidFill>
                  <a:schemeClr val="tx1"/>
                </a:solidFill>
              </a:rPr>
              <a:t>1,5 </a:t>
            </a:r>
            <a:r>
              <a:rPr lang="fr-FR" sz="2000" b="1" dirty="0">
                <a:solidFill>
                  <a:schemeClr val="tx1"/>
                </a:solidFill>
              </a:rPr>
              <a:t>milliard d’habitants </a:t>
            </a:r>
            <a:r>
              <a:rPr lang="fr-FR" sz="2000" b="1" dirty="0" smtClean="0">
                <a:solidFill>
                  <a:schemeClr val="tx1"/>
                </a:solidFill>
              </a:rPr>
              <a:t>-Densité- </a:t>
            </a:r>
            <a:r>
              <a:rPr lang="fr-FR" sz="2000" b="1" dirty="0">
                <a:solidFill>
                  <a:schemeClr val="tx1"/>
                </a:solidFill>
              </a:rPr>
              <a:t>44 hab / </a:t>
            </a:r>
            <a:r>
              <a:rPr lang="fr-FR" sz="2000" b="1" dirty="0" smtClean="0">
                <a:solidFill>
                  <a:schemeClr val="tx1"/>
                </a:solidFill>
              </a:rPr>
              <a:t>km</a:t>
            </a:r>
            <a:r>
              <a:rPr lang="fr-FR" sz="2000" b="1" baseline="30000" dirty="0" smtClean="0">
                <a:solidFill>
                  <a:schemeClr val="tx1"/>
                </a:solidFill>
              </a:rPr>
              <a:t>2</a:t>
            </a:r>
          </a:p>
          <a:p>
            <a:pPr algn="l"/>
            <a:r>
              <a:rPr lang="fr-FR" sz="2000" b="1" dirty="0" smtClean="0">
                <a:solidFill>
                  <a:schemeClr val="tx1"/>
                </a:solidFill>
              </a:rPr>
              <a:t> 55 pays – 15 groupes ethniques majeurs</a:t>
            </a:r>
            <a:r>
              <a:rPr lang="fr-FR" sz="2000" b="1" dirty="0">
                <a:solidFill>
                  <a:schemeClr val="tx1"/>
                </a:solidFill>
              </a:rPr>
              <a:t/>
            </a:r>
            <a:br>
              <a:rPr lang="fr-FR" sz="2000" b="1" dirty="0">
                <a:solidFill>
                  <a:schemeClr val="tx1"/>
                </a:solidFill>
              </a:rPr>
            </a:br>
            <a:r>
              <a:rPr lang="fr-FR" sz="2000" b="1" dirty="0" smtClean="0">
                <a:solidFill>
                  <a:schemeClr val="tx1"/>
                </a:solidFill>
              </a:rPr>
              <a:t>(hutu, tutsi, wolof, swahili, aousa, bushmen,</a:t>
            </a:r>
          </a:p>
          <a:p>
            <a:pPr algn="l"/>
            <a:r>
              <a:rPr lang="fr-FR" sz="2000" b="1" dirty="0">
                <a:solidFill>
                  <a:schemeClr val="tx1"/>
                </a:solidFill>
              </a:rPr>
              <a:t>b</a:t>
            </a:r>
            <a:r>
              <a:rPr lang="fr-FR" sz="2000" b="1" dirty="0" smtClean="0">
                <a:solidFill>
                  <a:schemeClr val="tx1"/>
                </a:solidFill>
              </a:rPr>
              <a:t>erbères, oromo, amara, zoulou, bantou …)</a:t>
            </a:r>
          </a:p>
          <a:p>
            <a:pPr algn="l"/>
            <a:r>
              <a:rPr lang="fr-FR" sz="2000" b="1" dirty="0">
                <a:solidFill>
                  <a:schemeClr val="tx1"/>
                </a:solidFill>
              </a:rPr>
              <a:t>3</a:t>
            </a:r>
            <a:r>
              <a:rPr lang="fr-FR" sz="2000" b="1" dirty="0" smtClean="0">
                <a:solidFill>
                  <a:schemeClr val="tx1"/>
                </a:solidFill>
              </a:rPr>
              <a:t>000 langues (swahili, haoussa, yoruba, peul…</a:t>
            </a:r>
            <a:endParaRPr lang="fr-FR" sz="2000" b="1" dirty="0">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124744"/>
            <a:ext cx="4355977" cy="5699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1035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2060848"/>
          </a:xfrm>
        </p:spPr>
        <p:style>
          <a:lnRef idx="1">
            <a:schemeClr val="accent1"/>
          </a:lnRef>
          <a:fillRef idx="2">
            <a:schemeClr val="accent1"/>
          </a:fillRef>
          <a:effectRef idx="1">
            <a:schemeClr val="accent1"/>
          </a:effectRef>
          <a:fontRef idx="minor">
            <a:schemeClr val="dk1"/>
          </a:fontRef>
        </p:style>
        <p:txBody>
          <a:bodyPr>
            <a:noAutofit/>
          </a:bodyPr>
          <a:lstStyle/>
          <a:p>
            <a:r>
              <a:rPr lang="fr-FR" sz="2400" b="1" dirty="0" smtClean="0"/>
              <a:t/>
            </a:r>
            <a:br>
              <a:rPr lang="fr-FR" sz="2400" b="1" dirty="0" smtClean="0"/>
            </a:br>
            <a:r>
              <a:rPr lang="fr-FR" sz="2400" b="1" u="sng" dirty="0" smtClean="0">
                <a:solidFill>
                  <a:srgbClr val="C00000"/>
                </a:solidFill>
              </a:rPr>
              <a:t>Découpage colonial  de l’Afrique en 1914</a:t>
            </a:r>
            <a:r>
              <a:rPr lang="fr-FR" sz="2400" b="1" dirty="0" smtClean="0"/>
              <a:t/>
            </a:r>
            <a:br>
              <a:rPr lang="fr-FR" sz="2400" b="1" dirty="0" smtClean="0"/>
            </a:br>
            <a:r>
              <a:rPr lang="fr-FR" sz="2400" b="1" dirty="0" smtClean="0"/>
              <a:t>A l’issue de la décolonisation, maintien des territoires dans les « frontières issues de la colonisation ».</a:t>
            </a:r>
            <a:br>
              <a:rPr lang="fr-FR" sz="2400" b="1" dirty="0" smtClean="0"/>
            </a:br>
            <a:r>
              <a:rPr lang="fr-FR" sz="2400" b="1" dirty="0" smtClean="0"/>
              <a:t>Cinq grandes régions actuelles - Afrique du Nord, Afrique de l’Ouest, Afrique centrale, Afrique de l’Est, Afrique australe</a:t>
            </a:r>
            <a:br>
              <a:rPr lang="fr-FR" sz="2400" b="1" dirty="0" smtClean="0"/>
            </a:br>
            <a:endParaRPr lang="fr-FR" sz="2400" b="1" dirty="0"/>
          </a:p>
        </p:txBody>
      </p:sp>
      <p:sp>
        <p:nvSpPr>
          <p:cNvPr id="4" name="Espace réservé du contenu 3"/>
          <p:cNvSpPr>
            <a:spLocks noGrp="1"/>
          </p:cNvSpPr>
          <p:nvPr>
            <p:ph idx="1"/>
          </p:nvPr>
        </p:nvSpPr>
        <p:spPr>
          <a:xfrm>
            <a:off x="457200" y="2098441"/>
            <a:ext cx="8686800" cy="4759559"/>
          </a:xfrm>
        </p:spPr>
        <p:style>
          <a:lnRef idx="1">
            <a:schemeClr val="accent4"/>
          </a:lnRef>
          <a:fillRef idx="3">
            <a:schemeClr val="accent4"/>
          </a:fillRef>
          <a:effectRef idx="2">
            <a:schemeClr val="accent4"/>
          </a:effectRef>
          <a:fontRef idx="minor">
            <a:schemeClr val="lt1"/>
          </a:fontRef>
        </p:style>
        <p:txBody>
          <a:bodyPr/>
          <a:lstStyle/>
          <a:p>
            <a:r>
              <a:rPr lang="fr-FR" dirty="0" err="1" smtClean="0"/>
              <a:t>jjj</a:t>
            </a:r>
            <a:endParaRPr lang="fr-FR"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9781" y="2098442"/>
            <a:ext cx="4524219" cy="472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98441"/>
            <a:ext cx="4427984" cy="472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570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926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3999"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4625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52736"/>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b="1" dirty="0" smtClean="0"/>
              <a:t>Démographie africaine</a:t>
            </a:r>
            <a:br>
              <a:rPr lang="fr-FR" b="1" dirty="0" smtClean="0"/>
            </a:br>
            <a:r>
              <a:rPr lang="fr-FR" b="1" dirty="0" smtClean="0"/>
              <a:t>Des tendances préoccupantes </a:t>
            </a:r>
            <a:endParaRPr lang="fr-FR" b="1" dirty="0"/>
          </a:p>
        </p:txBody>
      </p:sp>
      <p:sp>
        <p:nvSpPr>
          <p:cNvPr id="3" name="Espace réservé du contenu 2"/>
          <p:cNvSpPr>
            <a:spLocks noGrp="1"/>
          </p:cNvSpPr>
          <p:nvPr>
            <p:ph idx="1"/>
          </p:nvPr>
        </p:nvSpPr>
        <p:spPr>
          <a:xfrm>
            <a:off x="0" y="1124744"/>
            <a:ext cx="9144000" cy="5001419"/>
          </a:xfrm>
        </p:spPr>
        <p:style>
          <a:lnRef idx="1">
            <a:schemeClr val="accent3"/>
          </a:lnRef>
          <a:fillRef idx="2">
            <a:schemeClr val="accent3"/>
          </a:fillRef>
          <a:effectRef idx="1">
            <a:schemeClr val="accent3"/>
          </a:effectRef>
          <a:fontRef idx="minor">
            <a:schemeClr val="dk1"/>
          </a:fontRef>
        </p:style>
        <p:txBody>
          <a:bodyPr/>
          <a:lstStyle/>
          <a:p>
            <a:r>
              <a:rPr lang="fr-FR" sz="2400" b="1" dirty="0" smtClean="0"/>
              <a:t>Population subsaharienne : </a:t>
            </a:r>
            <a:r>
              <a:rPr lang="fr-FR" sz="2400" b="1" dirty="0"/>
              <a:t>x</a:t>
            </a:r>
            <a:r>
              <a:rPr lang="fr-FR" sz="2400" b="1" dirty="0" smtClean="0"/>
              <a:t> par 3 d’ici 2100.</a:t>
            </a:r>
          </a:p>
          <a:p>
            <a:r>
              <a:rPr lang="fr-FR" sz="2400" b="1" dirty="0" smtClean="0"/>
              <a:t>Plus fort taux de fécondité : 4,3 enfants par femme.</a:t>
            </a:r>
          </a:p>
          <a:p>
            <a:r>
              <a:rPr lang="fr-FR" sz="2400" b="1" dirty="0" smtClean="0"/>
              <a:t>En 2100, Afrique = 39% de la population mondiale.</a:t>
            </a:r>
          </a:p>
          <a:p>
            <a:r>
              <a:rPr lang="fr-FR" sz="2400" b="1" dirty="0" smtClean="0"/>
              <a:t>Nigeria (215 M), Éthiopie (110 M), Égypte (105 M), République démocratique du Congo (102 M), Tanzanie (60 M), </a:t>
            </a:r>
            <a:r>
              <a:rPr lang="fr-FR" sz="2400" b="1" dirty="0" err="1" smtClean="0"/>
              <a:t>Afr</a:t>
            </a:r>
            <a:r>
              <a:rPr lang="fr-FR" sz="2400" b="1" dirty="0" smtClean="0"/>
              <a:t>. du Sud </a:t>
            </a:r>
            <a:r>
              <a:rPr lang="fr-FR" sz="2000" b="1" dirty="0" smtClean="0"/>
              <a:t>(57 M).</a:t>
            </a:r>
            <a:endParaRPr lang="fr-FR" sz="20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39" y="3432175"/>
            <a:ext cx="2964733" cy="342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7" y="3432175"/>
            <a:ext cx="3059833" cy="342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432175"/>
            <a:ext cx="3131839" cy="3461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1510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accent6"/>
          </a:lnRef>
          <a:fillRef idx="3">
            <a:schemeClr val="accent6"/>
          </a:fillRef>
          <a:effectRef idx="2">
            <a:schemeClr val="accent6"/>
          </a:effectRef>
          <a:fontRef idx="minor">
            <a:schemeClr val="lt1"/>
          </a:fontRef>
        </p:style>
        <p:txBody>
          <a:bodyPr>
            <a:noAutofit/>
          </a:bodyPr>
          <a:lstStyle/>
          <a:p>
            <a:r>
              <a:rPr lang="fr-FR" sz="3200" b="1" dirty="0" smtClean="0">
                <a:solidFill>
                  <a:schemeClr val="tx1"/>
                </a:solidFill>
              </a:rPr>
              <a:t>Populations africaines</a:t>
            </a:r>
            <a:br>
              <a:rPr lang="fr-FR" sz="3200" b="1" dirty="0" smtClean="0">
                <a:solidFill>
                  <a:schemeClr val="tx1"/>
                </a:solidFill>
              </a:rPr>
            </a:br>
            <a:r>
              <a:rPr lang="fr-FR" sz="3200" b="1" dirty="0" smtClean="0">
                <a:solidFill>
                  <a:schemeClr val="tx1"/>
                </a:solidFill>
              </a:rPr>
              <a:t>100 millions (1900), 280 millions (1960), 1,4 milliard (2022),…2,5 milliards (2050),… 4 milliards (2100)?.</a:t>
            </a:r>
            <a:endParaRPr lang="fr-FR" sz="3200" b="1" dirty="0">
              <a:solidFill>
                <a:schemeClr val="tx1"/>
              </a:solidFill>
            </a:endParaRPr>
          </a:p>
        </p:txBody>
      </p:sp>
      <p:sp>
        <p:nvSpPr>
          <p:cNvPr id="3" name="Espace réservé du contenu 2"/>
          <p:cNvSpPr>
            <a:spLocks noGrp="1"/>
          </p:cNvSpPr>
          <p:nvPr>
            <p:ph idx="1"/>
          </p:nvPr>
        </p:nvSpPr>
        <p:spPr/>
        <p:txBody>
          <a:bodyPr/>
          <a:lstStyle/>
          <a:p>
            <a:r>
              <a:rPr lang="fr-FR" dirty="0" err="1" smtClean="0"/>
              <a:t>jjjjj</a:t>
            </a:r>
            <a:endParaRPr lang="fr-F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484784"/>
            <a:ext cx="5868144" cy="537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7487"/>
            <a:ext cx="4572000" cy="537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340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FR" b="1" dirty="0" smtClean="0"/>
              <a:t>Dynamique de l’urbanisation en Afrique</a:t>
            </a:r>
            <a:br>
              <a:rPr lang="fr-FR" b="1" dirty="0" smtClean="0"/>
            </a:br>
            <a:r>
              <a:rPr lang="fr-FR" b="1" dirty="0" smtClean="0"/>
              <a:t>L’immense défi des mégapoles africaines</a:t>
            </a:r>
            <a:endParaRPr lang="fr-FR" b="1" dirty="0"/>
          </a:p>
        </p:txBody>
      </p:sp>
      <p:sp>
        <p:nvSpPr>
          <p:cNvPr id="3" name="Espace réservé du contenu 2"/>
          <p:cNvSpPr>
            <a:spLocks noGrp="1"/>
          </p:cNvSpPr>
          <p:nvPr>
            <p:ph idx="1"/>
          </p:nvPr>
        </p:nvSpPr>
        <p:spPr>
          <a:xfrm>
            <a:off x="0" y="1196752"/>
            <a:ext cx="9144000" cy="5661248"/>
          </a:xfrm>
        </p:spPr>
        <p:style>
          <a:lnRef idx="1">
            <a:schemeClr val="accent6"/>
          </a:lnRef>
          <a:fillRef idx="2">
            <a:schemeClr val="accent6"/>
          </a:fillRef>
          <a:effectRef idx="1">
            <a:schemeClr val="accent6"/>
          </a:effectRef>
          <a:fontRef idx="minor">
            <a:schemeClr val="dk1"/>
          </a:fontRef>
        </p:style>
        <p:txBody>
          <a:bodyPr/>
          <a:lstStyle/>
          <a:p>
            <a:r>
              <a:rPr lang="fr-FR" b="1" dirty="0" smtClean="0"/>
              <a:t>Afrique, un épicentre                                                         de l’urbanisation mondiale.</a:t>
            </a:r>
          </a:p>
          <a:p>
            <a:r>
              <a:rPr lang="fr-FR" b="1" dirty="0" smtClean="0"/>
              <a:t>Taux d’urbanisation très rapide :                                       35% (2000), 43% (2020), 35%                               (2035). Africapolis, nouvelle                      géographie urbaine.</a:t>
            </a:r>
          </a:p>
          <a:p>
            <a:pPr marL="0" indent="0">
              <a:buNone/>
            </a:pP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873" y="1196752"/>
            <a:ext cx="3923928" cy="544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93096"/>
            <a:ext cx="2304256"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4541" y="4293096"/>
            <a:ext cx="3233563" cy="2551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19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36712"/>
          </a:xfrm>
        </p:spPr>
        <p:style>
          <a:lnRef idx="2">
            <a:schemeClr val="dk1">
              <a:shade val="50000"/>
            </a:schemeClr>
          </a:lnRef>
          <a:fillRef idx="1">
            <a:schemeClr val="dk1"/>
          </a:fillRef>
          <a:effectRef idx="0">
            <a:schemeClr val="dk1"/>
          </a:effectRef>
          <a:fontRef idx="minor">
            <a:schemeClr val="lt1"/>
          </a:fontRef>
        </p:style>
        <p:txBody>
          <a:bodyPr/>
          <a:lstStyle/>
          <a:p>
            <a:r>
              <a:rPr lang="fr-FR" b="1" dirty="0" smtClean="0"/>
              <a:t>Famines et maladies africaines</a:t>
            </a:r>
            <a:endParaRPr lang="fr-FR" b="1" dirty="0"/>
          </a:p>
        </p:txBody>
      </p:sp>
      <p:sp>
        <p:nvSpPr>
          <p:cNvPr id="3" name="Espace réservé du contenu 2"/>
          <p:cNvSpPr>
            <a:spLocks noGrp="1"/>
          </p:cNvSpPr>
          <p:nvPr>
            <p:ph idx="1"/>
          </p:nvPr>
        </p:nvSpPr>
        <p:spPr>
          <a:xfrm>
            <a:off x="0" y="836712"/>
            <a:ext cx="9219608" cy="6021288"/>
          </a:xfrm>
        </p:spPr>
        <p:style>
          <a:lnRef idx="1">
            <a:schemeClr val="dk1"/>
          </a:lnRef>
          <a:fillRef idx="2">
            <a:schemeClr val="dk1"/>
          </a:fillRef>
          <a:effectRef idx="1">
            <a:schemeClr val="dk1"/>
          </a:effectRef>
          <a:fontRef idx="minor">
            <a:schemeClr val="dk1"/>
          </a:fontRef>
        </p:style>
        <p:txBody>
          <a:bodyPr/>
          <a:lstStyle/>
          <a:p>
            <a:r>
              <a:rPr lang="fr-FR" sz="2800" b="1" dirty="0" smtClean="0"/>
              <a:t>1967-1970- Biafra- Blocus Nigéria-                                   1 million de morts.</a:t>
            </a:r>
          </a:p>
          <a:p>
            <a:r>
              <a:rPr lang="fr-FR" sz="2800" b="1" dirty="0" smtClean="0"/>
              <a:t>1967-1972- Sahel- Grande sécheresse                                        1 million de morts.</a:t>
            </a:r>
          </a:p>
          <a:p>
            <a:r>
              <a:rPr lang="fr-FR" sz="2800" b="1" dirty="0" smtClean="0"/>
              <a:t>1984-1985-Ethiopie-1 million de morts</a:t>
            </a:r>
          </a:p>
          <a:p>
            <a:r>
              <a:rPr lang="fr-FR" sz="2800" b="1" dirty="0" smtClean="0"/>
              <a:t>1989-2004- Congo- 4 millions de morts</a:t>
            </a:r>
          </a:p>
          <a:p>
            <a:r>
              <a:rPr lang="fr-FR" sz="2800" b="1" dirty="0" smtClean="0"/>
              <a:t>2024- La pire crise de la faim au Soudan.</a:t>
            </a:r>
          </a:p>
          <a:p>
            <a:r>
              <a:rPr lang="fr-FR" sz="2800" b="1" dirty="0" smtClean="0"/>
              <a:t>Des famines récurrentes pour causes                     climatiques, ethniques, politiques.</a:t>
            </a:r>
          </a:p>
          <a:p>
            <a:endParaRPr lang="fr-FR"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573016"/>
            <a:ext cx="2440718"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160916"/>
            <a:ext cx="2333033" cy="1697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5160916"/>
            <a:ext cx="1872208" cy="1696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8" y="908720"/>
            <a:ext cx="2321000" cy="27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3768" y="5160916"/>
            <a:ext cx="231457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4088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916832"/>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fr-FR" b="1" dirty="0" smtClean="0"/>
              <a:t/>
            </a:r>
            <a:br>
              <a:rPr lang="fr-FR" b="1" dirty="0" smtClean="0"/>
            </a:br>
            <a:r>
              <a:rPr lang="fr-FR" b="1" dirty="0" smtClean="0">
                <a:solidFill>
                  <a:schemeClr val="tx1"/>
                </a:solidFill>
              </a:rPr>
              <a:t>«</a:t>
            </a:r>
            <a:r>
              <a:rPr lang="fr-FR" b="1" dirty="0" smtClean="0"/>
              <a:t> </a:t>
            </a:r>
            <a:r>
              <a:rPr lang="fr-FR" sz="3600" b="1" dirty="0" smtClean="0">
                <a:solidFill>
                  <a:schemeClr val="tx1"/>
                </a:solidFill>
              </a:rPr>
              <a:t>Le sous-sol africain : Un scandale géologique!»</a:t>
            </a:r>
            <a:br>
              <a:rPr lang="fr-FR" sz="3600" b="1" dirty="0" smtClean="0">
                <a:solidFill>
                  <a:schemeClr val="tx1"/>
                </a:solidFill>
              </a:rPr>
            </a:br>
            <a:r>
              <a:rPr lang="fr-FR" sz="3600" b="1" dirty="0" smtClean="0">
                <a:solidFill>
                  <a:schemeClr val="tx1"/>
                </a:solidFill>
              </a:rPr>
              <a:t>(géologue belge Jules Cornet, 1892)</a:t>
            </a:r>
            <a:br>
              <a:rPr lang="fr-FR" sz="3600" b="1" dirty="0" smtClean="0">
                <a:solidFill>
                  <a:schemeClr val="tx1"/>
                </a:solidFill>
              </a:rPr>
            </a:br>
            <a:r>
              <a:rPr lang="fr-FR" sz="3600" b="1" dirty="0" smtClean="0">
                <a:solidFill>
                  <a:schemeClr val="tx1"/>
                </a:solidFill>
              </a:rPr>
              <a:t>RDC, Nigéria, Guinée, Cameroun, Afrique du Sud… </a:t>
            </a:r>
            <a:r>
              <a:rPr lang="fr-FR" sz="3600" dirty="0" smtClean="0"/>
              <a:t/>
            </a:r>
            <a:br>
              <a:rPr lang="fr-FR" sz="3600" dirty="0" smtClean="0"/>
            </a:br>
            <a:endParaRPr lang="fr-FR" sz="3600" dirty="0"/>
          </a:p>
        </p:txBody>
      </p:sp>
      <p:sp>
        <p:nvSpPr>
          <p:cNvPr id="3" name="Espace réservé du contenu 2"/>
          <p:cNvSpPr>
            <a:spLocks noGrp="1"/>
          </p:cNvSpPr>
          <p:nvPr>
            <p:ph idx="1"/>
          </p:nvPr>
        </p:nvSpPr>
        <p:spPr>
          <a:xfrm>
            <a:off x="0" y="1988840"/>
            <a:ext cx="3707904" cy="4869160"/>
          </a:xfrm>
        </p:spPr>
        <p:style>
          <a:lnRef idx="1">
            <a:schemeClr val="accent3"/>
          </a:lnRef>
          <a:fillRef idx="2">
            <a:schemeClr val="accent3"/>
          </a:fillRef>
          <a:effectRef idx="1">
            <a:schemeClr val="accent3"/>
          </a:effectRef>
          <a:fontRef idx="minor">
            <a:schemeClr val="dk1"/>
          </a:fontRef>
        </p:style>
        <p:txBody>
          <a:bodyPr>
            <a:normAutofit fontScale="92500" lnSpcReduction="10000"/>
          </a:bodyPr>
          <a:lstStyle/>
          <a:p>
            <a:r>
              <a:rPr lang="fr-FR" b="1" dirty="0"/>
              <a:t>C</a:t>
            </a:r>
            <a:r>
              <a:rPr lang="fr-FR" b="1" dirty="0" smtClean="0"/>
              <a:t>ontinent « utile » à l’économie mondiale.</a:t>
            </a:r>
          </a:p>
          <a:p>
            <a:r>
              <a:rPr lang="fr-FR" b="1" dirty="0" smtClean="0"/>
              <a:t>Ressources stratégiques</a:t>
            </a:r>
          </a:p>
          <a:p>
            <a:r>
              <a:rPr lang="fr-FR" b="1" dirty="0" smtClean="0"/>
              <a:t>30 % des minerais</a:t>
            </a:r>
          </a:p>
          <a:p>
            <a:r>
              <a:rPr lang="fr-FR" b="1" dirty="0"/>
              <a:t>5</a:t>
            </a:r>
            <a:r>
              <a:rPr lang="fr-FR" b="1" dirty="0" smtClean="0"/>
              <a:t>0% des diamants</a:t>
            </a:r>
          </a:p>
          <a:p>
            <a:r>
              <a:rPr lang="fr-FR" b="1" dirty="0" smtClean="0"/>
              <a:t>80% du </a:t>
            </a:r>
            <a:r>
              <a:rPr lang="fr-FR" b="1" dirty="0" err="1" smtClean="0"/>
              <a:t>coltan</a:t>
            </a:r>
            <a:endParaRPr lang="fr-FR" b="1" dirty="0" smtClean="0"/>
          </a:p>
          <a:p>
            <a:r>
              <a:rPr lang="fr-FR" b="1" dirty="0"/>
              <a:t>9</a:t>
            </a:r>
            <a:r>
              <a:rPr lang="fr-FR" b="1" dirty="0" smtClean="0"/>
              <a:t>0% du platine</a:t>
            </a:r>
          </a:p>
          <a:p>
            <a:r>
              <a:rPr lang="fr-FR" b="1" dirty="0" smtClean="0"/>
              <a:t>40% de l’or</a:t>
            </a:r>
          </a:p>
          <a:p>
            <a:endParaRPr lang="fr-FR" dirty="0" smtClean="0"/>
          </a:p>
          <a:p>
            <a:endParaRPr lang="fr-FR" dirty="0"/>
          </a:p>
          <a:p>
            <a:endParaRPr lang="fr-FR" dirty="0" smtClean="0"/>
          </a:p>
          <a:p>
            <a:endParaRPr lang="fr-FR" dirty="0"/>
          </a:p>
          <a:p>
            <a:pPr marL="0" indent="0">
              <a:buNone/>
            </a:pP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1988840"/>
            <a:ext cx="5436096" cy="4869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927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1">
            <a:schemeClr val="accent4"/>
          </a:lnRef>
          <a:fillRef idx="3">
            <a:schemeClr val="accent4"/>
          </a:fillRef>
          <a:effectRef idx="2">
            <a:schemeClr val="accent4"/>
          </a:effectRef>
          <a:fontRef idx="minor">
            <a:schemeClr val="lt1"/>
          </a:fontRef>
        </p:style>
        <p:txBody>
          <a:bodyPr>
            <a:noAutofit/>
          </a:bodyPr>
          <a:lstStyle/>
          <a:p>
            <a:r>
              <a:rPr lang="fr-FR" sz="3600" b="1" dirty="0" smtClean="0"/>
              <a:t>Arguments polémologiques</a:t>
            </a:r>
            <a:br>
              <a:rPr lang="fr-FR" sz="3600" b="1" dirty="0" smtClean="0"/>
            </a:br>
            <a:r>
              <a:rPr lang="fr-FR" sz="3600" b="1" dirty="0" smtClean="0"/>
              <a:t>aux origines apparentes des conflits africains</a:t>
            </a:r>
            <a:endParaRPr lang="fr-FR" sz="3600" b="1" dirty="0"/>
          </a:p>
        </p:txBody>
      </p:sp>
      <p:sp>
        <p:nvSpPr>
          <p:cNvPr id="3" name="Espace réservé du contenu 2"/>
          <p:cNvSpPr>
            <a:spLocks noGrp="1"/>
          </p:cNvSpPr>
          <p:nvPr>
            <p:ph idx="1"/>
          </p:nvPr>
        </p:nvSpPr>
        <p:spPr>
          <a:xfrm>
            <a:off x="0" y="1196752"/>
            <a:ext cx="9144000" cy="5661248"/>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r>
              <a:rPr lang="fr-FR" b="1" u="sng" dirty="0" smtClean="0">
                <a:solidFill>
                  <a:srgbClr val="C00000"/>
                </a:solidFill>
              </a:rPr>
              <a:t>Le leg du passé </a:t>
            </a:r>
            <a:r>
              <a:rPr lang="fr-FR" b="1" dirty="0" smtClean="0"/>
              <a:t>(diversité ethnique, traumatisme esclavage, instrumentalisation de l’ethnicité, colonialisme, Guerre froide, culture de violence).</a:t>
            </a:r>
          </a:p>
          <a:p>
            <a:r>
              <a:rPr lang="fr-FR" b="1" u="sng" dirty="0" smtClean="0">
                <a:solidFill>
                  <a:srgbClr val="C00000"/>
                </a:solidFill>
              </a:rPr>
              <a:t>Facteurs internes </a:t>
            </a:r>
            <a:r>
              <a:rPr lang="fr-FR" b="1" dirty="0" smtClean="0"/>
              <a:t>(nature du pouvoir politique, mouvements de libération nationale, faiblesse de la société civile, néopatrimonialisme, rivalités multiethniques, inégalités des ressources, démographie galopante, situations de famine, chômage, manque d’éducation, disponibilité des armes, affairisme dans les armées, trafics locaux, insécurité chronique, échec du développement).</a:t>
            </a:r>
          </a:p>
          <a:p>
            <a:r>
              <a:rPr lang="fr-FR" b="1" u="sng" dirty="0" smtClean="0">
                <a:solidFill>
                  <a:srgbClr val="C00000"/>
                </a:solidFill>
              </a:rPr>
              <a:t>Facteurs externes </a:t>
            </a:r>
            <a:r>
              <a:rPr lang="fr-FR" b="1" dirty="0" smtClean="0"/>
              <a:t>(rivalités internationales, emprises russes et chinoises, circonstances économiques, médiations inappropriées, instrumentalisation de l’aide humanitaire, fin du mythe de l’invincibilité des Européens, influence systémique de rivalités étrangères, ingérences extérieures).</a:t>
            </a:r>
            <a:endParaRPr lang="fr-FR" b="1" dirty="0"/>
          </a:p>
        </p:txBody>
      </p:sp>
    </p:spTree>
    <p:extLst>
      <p:ext uri="{BB962C8B-B14F-4D97-AF65-F5344CB8AC3E}">
        <p14:creationId xmlns:p14="http://schemas.microsoft.com/office/powerpoint/2010/main" val="3448505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84975"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790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928992"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8948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360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0410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36712"/>
          </a:xfrm>
        </p:spPr>
        <p:style>
          <a:lnRef idx="1">
            <a:schemeClr val="accent3"/>
          </a:lnRef>
          <a:fillRef idx="3">
            <a:schemeClr val="accent3"/>
          </a:fillRef>
          <a:effectRef idx="2">
            <a:schemeClr val="accent3"/>
          </a:effectRef>
          <a:fontRef idx="minor">
            <a:schemeClr val="lt1"/>
          </a:fontRef>
        </p:style>
        <p:txBody>
          <a:bodyPr>
            <a:normAutofit/>
          </a:bodyPr>
          <a:lstStyle/>
          <a:p>
            <a:r>
              <a:rPr lang="fr-FR" sz="3200" b="1" dirty="0" smtClean="0"/>
              <a:t>Organisations internationales des États africains</a:t>
            </a:r>
            <a:endParaRPr lang="fr-FR" sz="3200" b="1" dirty="0"/>
          </a:p>
        </p:txBody>
      </p:sp>
      <p:sp>
        <p:nvSpPr>
          <p:cNvPr id="3" name="Espace réservé du contenu 2"/>
          <p:cNvSpPr>
            <a:spLocks noGrp="1"/>
          </p:cNvSpPr>
          <p:nvPr>
            <p:ph idx="1"/>
          </p:nvPr>
        </p:nvSpPr>
        <p:spPr>
          <a:xfrm>
            <a:off x="0" y="836712"/>
            <a:ext cx="9144000" cy="6021288"/>
          </a:xfrm>
        </p:spPr>
        <p:style>
          <a:lnRef idx="1">
            <a:schemeClr val="accent1"/>
          </a:lnRef>
          <a:fillRef idx="2">
            <a:schemeClr val="accent1"/>
          </a:fillRef>
          <a:effectRef idx="1">
            <a:schemeClr val="accent1"/>
          </a:effectRef>
          <a:fontRef idx="minor">
            <a:schemeClr val="dk1"/>
          </a:fontRef>
        </p:style>
        <p:txBody>
          <a:bodyPr>
            <a:noAutofit/>
          </a:bodyPr>
          <a:lstStyle/>
          <a:p>
            <a:r>
              <a:rPr lang="fr-FR" sz="2200" b="1" u="sng" dirty="0" smtClean="0">
                <a:solidFill>
                  <a:srgbClr val="FF0000"/>
                </a:solidFill>
              </a:rPr>
              <a:t>UMA</a:t>
            </a:r>
            <a:r>
              <a:rPr lang="fr-FR" sz="2200" b="1" dirty="0" smtClean="0"/>
              <a:t>- (1989)- Union du Maghreb arabe- Mauritanie, Maroc, Tunisie, Algérie, Libye. Échecs successifs.</a:t>
            </a:r>
          </a:p>
          <a:p>
            <a:r>
              <a:rPr lang="fr-FR" sz="2200" b="1" u="sng" dirty="0" smtClean="0">
                <a:solidFill>
                  <a:srgbClr val="FF0000"/>
                </a:solidFill>
              </a:rPr>
              <a:t>UA</a:t>
            </a:r>
            <a:r>
              <a:rPr lang="fr-FR" sz="2200" b="1" dirty="0" smtClean="0"/>
              <a:t>- (2002)- </a:t>
            </a:r>
            <a:r>
              <a:rPr lang="fr-FR" sz="2200" b="1" dirty="0"/>
              <a:t>U</a:t>
            </a:r>
            <a:r>
              <a:rPr lang="fr-FR" sz="2200" b="1" dirty="0" smtClean="0"/>
              <a:t>nion africaine (en remplacement de l’OUA Organisation de l’unité africaine, créée en 1963). L’Union africaine cherche à jouer un rôle dans la gouvernance mondiale. Plus performant que Commonwealth et francophonie. Devise : « Une Union efficace et compétente pour une nouvelle Afrique » (droits de l’homme et démocratie).</a:t>
            </a:r>
          </a:p>
          <a:p>
            <a:r>
              <a:rPr lang="fr-FR" sz="2200" b="1" dirty="0" smtClean="0"/>
              <a:t>une douzaine de communautés économiques régionales</a:t>
            </a:r>
          </a:p>
          <a:p>
            <a:r>
              <a:rPr lang="fr-FR" sz="2200" b="1" u="sng" dirty="0" smtClean="0">
                <a:solidFill>
                  <a:srgbClr val="FF0000"/>
                </a:solidFill>
              </a:rPr>
              <a:t>CEDEAO</a:t>
            </a:r>
            <a:r>
              <a:rPr lang="fr-FR" sz="2200" b="1" dirty="0" smtClean="0"/>
              <a:t>- communauté de développement de l’Afrique de l’Ouest</a:t>
            </a:r>
          </a:p>
          <a:p>
            <a:r>
              <a:rPr lang="fr-FR" sz="2200" b="1" u="sng" dirty="0" smtClean="0">
                <a:solidFill>
                  <a:srgbClr val="FF0000"/>
                </a:solidFill>
              </a:rPr>
              <a:t>SADC</a:t>
            </a:r>
            <a:r>
              <a:rPr lang="fr-FR" sz="2200" b="1" dirty="0" smtClean="0"/>
              <a:t>- communauté de développement de l’Afrique australe.</a:t>
            </a:r>
          </a:p>
          <a:p>
            <a:r>
              <a:rPr lang="fr-FR" sz="2200" b="1" u="sng" dirty="0" smtClean="0">
                <a:solidFill>
                  <a:srgbClr val="FF0000"/>
                </a:solidFill>
              </a:rPr>
              <a:t>CAE</a:t>
            </a:r>
            <a:r>
              <a:rPr lang="fr-FR" sz="2200" b="1" dirty="0" smtClean="0"/>
              <a:t>- Communauté de l’Afrique de l’Est.</a:t>
            </a:r>
          </a:p>
          <a:p>
            <a:r>
              <a:rPr lang="fr-FR" sz="2200" b="1" dirty="0" smtClean="0"/>
              <a:t>Charte africaine de la démocratie, des élections et de la gouvernance ????</a:t>
            </a:r>
          </a:p>
          <a:p>
            <a:r>
              <a:rPr lang="fr-FR" sz="2200" b="1" dirty="0" smtClean="0"/>
              <a:t>Plus de 200 coups d’état depuis 1960 (dont Mali -2020 et 2021; Burkina Faso -2022; Niger-2023), </a:t>
            </a:r>
          </a:p>
          <a:p>
            <a:r>
              <a:rPr lang="fr-FR" sz="2200" b="1" u="sng" dirty="0" smtClean="0">
                <a:solidFill>
                  <a:srgbClr val="00B050"/>
                </a:solidFill>
              </a:rPr>
              <a:t>Objectifs du panafricanisme : fin des coups d’Etats, des guerres civiles, mise en place d’un marché commun africain, parler d’une seule voix.</a:t>
            </a:r>
            <a:endParaRPr lang="fr-FR" sz="2200" b="1" u="sng" dirty="0">
              <a:solidFill>
                <a:srgbClr val="00B050"/>
              </a:solidFill>
            </a:endParaRPr>
          </a:p>
        </p:txBody>
      </p:sp>
    </p:spTree>
    <p:extLst>
      <p:ext uri="{BB962C8B-B14F-4D97-AF65-F5344CB8AC3E}">
        <p14:creationId xmlns:p14="http://schemas.microsoft.com/office/powerpoint/2010/main" val="2280897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r-FR" b="1" dirty="0" smtClean="0"/>
              <a:t>Propagande russe en Afrique</a:t>
            </a:r>
            <a:endParaRPr lang="fr-FR" b="1" dirty="0"/>
          </a:p>
        </p:txBody>
      </p:sp>
      <p:sp>
        <p:nvSpPr>
          <p:cNvPr id="3" name="Espace réservé du contenu 2"/>
          <p:cNvSpPr>
            <a:spLocks noGrp="1"/>
          </p:cNvSpPr>
          <p:nvPr>
            <p:ph idx="1"/>
          </p:nvPr>
        </p:nvSpPr>
        <p:spPr>
          <a:xfrm>
            <a:off x="0" y="915565"/>
            <a:ext cx="9128922" cy="5877272"/>
          </a:xfrm>
        </p:spPr>
        <p:style>
          <a:lnRef idx="1">
            <a:schemeClr val="accent2"/>
          </a:lnRef>
          <a:fillRef idx="2">
            <a:schemeClr val="accent2"/>
          </a:fillRef>
          <a:effectRef idx="1">
            <a:schemeClr val="accent2"/>
          </a:effectRef>
          <a:fontRef idx="minor">
            <a:schemeClr val="dk1"/>
          </a:fontRef>
        </p:style>
        <p:txBody>
          <a:bodyPr/>
          <a:lstStyle/>
          <a:p>
            <a:r>
              <a:rPr lang="fr-FR" sz="2800" b="1" dirty="0" smtClean="0"/>
              <a:t>Mercenaires WAGNER pour saper la démocratie et soutenir les gouvernements dictatoriaux depuis 2018.</a:t>
            </a:r>
          </a:p>
          <a:p>
            <a:r>
              <a:rPr lang="fr-FR" sz="2800" b="1" dirty="0" smtClean="0"/>
              <a:t>Stratégie des sommets « Russie –Afrique »- Sotchi.</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7823" y="2494635"/>
            <a:ext cx="3076575" cy="2025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6403"/>
            <a:ext cx="2699792" cy="1995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460368"/>
            <a:ext cx="2699792" cy="2025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9426" y="2437911"/>
            <a:ext cx="2917825" cy="204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1220" y="4696403"/>
            <a:ext cx="2956031" cy="1995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97823" y="4696403"/>
            <a:ext cx="2990329" cy="1905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270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style>
          <a:lnRef idx="1">
            <a:schemeClr val="dk1"/>
          </a:lnRef>
          <a:fillRef idx="2">
            <a:schemeClr val="dk1"/>
          </a:fillRef>
          <a:effectRef idx="1">
            <a:schemeClr val="dk1"/>
          </a:effectRef>
          <a:fontRef idx="minor">
            <a:schemeClr val="dk1"/>
          </a:fontRef>
        </p:style>
        <p:txBody>
          <a:bodyPr/>
          <a:lstStyle/>
          <a:p>
            <a:r>
              <a:rPr lang="fr-FR" b="1" dirty="0" smtClean="0"/>
              <a:t>Implantation russe en Afrique</a:t>
            </a:r>
            <a:endParaRPr lang="fr-FR" b="1" dirty="0"/>
          </a:p>
        </p:txBody>
      </p:sp>
      <p:sp>
        <p:nvSpPr>
          <p:cNvPr id="3" name="Espace réservé du contenu 2"/>
          <p:cNvSpPr>
            <a:spLocks noGrp="1"/>
          </p:cNvSpPr>
          <p:nvPr>
            <p:ph idx="1"/>
          </p:nvPr>
        </p:nvSpPr>
        <p:spPr>
          <a:xfrm>
            <a:off x="0" y="1052736"/>
            <a:ext cx="9144000" cy="5805264"/>
          </a:xfrm>
        </p:spPr>
        <p:style>
          <a:lnRef idx="1">
            <a:schemeClr val="accent1"/>
          </a:lnRef>
          <a:fillRef idx="3">
            <a:schemeClr val="accent1"/>
          </a:fillRef>
          <a:effectRef idx="2">
            <a:schemeClr val="accent1"/>
          </a:effectRef>
          <a:fontRef idx="minor">
            <a:schemeClr val="lt1"/>
          </a:fontRef>
        </p:style>
        <p:txBody>
          <a:bodyPr>
            <a:normAutofit/>
          </a:bodyPr>
          <a:lstStyle/>
          <a:p>
            <a:r>
              <a:rPr lang="fr-FR" sz="2400" b="1" dirty="0" smtClean="0">
                <a:solidFill>
                  <a:schemeClr val="tx1"/>
                </a:solidFill>
              </a:rPr>
              <a:t>Présence russe en Afrique : une stratégie bicéphale. Coordination entre acteurs gouvernementaux (Kremlin) et acteurs privés (Wagner à partir de 2017). Grande agressivité russe dans pays francophones.</a:t>
            </a:r>
          </a:p>
          <a:p>
            <a:r>
              <a:rPr lang="fr-FR" sz="2400" b="1" dirty="0" smtClean="0">
                <a:solidFill>
                  <a:schemeClr val="tx1"/>
                </a:solidFill>
              </a:rPr>
              <a:t>Wagner « Principal marqueur de la présence russe sur le continent africain. Galaxie Prigojine, Usines à Trolls.</a:t>
            </a:r>
          </a:p>
          <a:p>
            <a:r>
              <a:rPr lang="fr-FR" sz="2400" b="1" dirty="0" smtClean="0">
                <a:solidFill>
                  <a:schemeClr val="tx1"/>
                </a:solidFill>
              </a:rPr>
              <a:t>Influences électorales, activités commerciales, réseaux sécurité/militaires, propagande pro-russe dans les médias africains.</a:t>
            </a:r>
          </a:p>
          <a:p>
            <a:r>
              <a:rPr lang="fr-FR" sz="2400" b="1" dirty="0" smtClean="0">
                <a:solidFill>
                  <a:schemeClr val="tx1"/>
                </a:solidFill>
              </a:rPr>
              <a:t>Moscou, principal fournisseur d’armes en Afrique</a:t>
            </a:r>
            <a:endParaRPr lang="fr-FR" sz="2400" b="1" dirty="0">
              <a:solidFill>
                <a:schemeClr val="tx1"/>
              </a:solidFill>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37112"/>
            <a:ext cx="3766967" cy="242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4437112"/>
            <a:ext cx="3194241" cy="242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4437112"/>
            <a:ext cx="3563888" cy="242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67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08720"/>
          </a:xfrm>
        </p:spPr>
        <p:style>
          <a:lnRef idx="1">
            <a:schemeClr val="accent6"/>
          </a:lnRef>
          <a:fillRef idx="3">
            <a:schemeClr val="accent6"/>
          </a:fillRef>
          <a:effectRef idx="2">
            <a:schemeClr val="accent6"/>
          </a:effectRef>
          <a:fontRef idx="minor">
            <a:schemeClr val="lt1"/>
          </a:fontRef>
        </p:style>
        <p:txBody>
          <a:bodyPr>
            <a:normAutofit/>
          </a:bodyPr>
          <a:lstStyle/>
          <a:p>
            <a:r>
              <a:rPr lang="fr-FR" sz="3600" b="1" dirty="0" smtClean="0"/>
              <a:t>Stratégie et présence chinoises en Afrique </a:t>
            </a:r>
            <a:endParaRPr lang="fr-FR" sz="3600" b="1" dirty="0"/>
          </a:p>
        </p:txBody>
      </p:sp>
      <p:sp>
        <p:nvSpPr>
          <p:cNvPr id="3" name="Espace réservé du contenu 2"/>
          <p:cNvSpPr>
            <a:spLocks noGrp="1"/>
          </p:cNvSpPr>
          <p:nvPr>
            <p:ph idx="1"/>
          </p:nvPr>
        </p:nvSpPr>
        <p:spPr>
          <a:xfrm>
            <a:off x="25354" y="980728"/>
            <a:ext cx="9118646" cy="5877271"/>
          </a:xfrm>
        </p:spPr>
        <p:style>
          <a:lnRef idx="1">
            <a:schemeClr val="dk1"/>
          </a:lnRef>
          <a:fillRef idx="2">
            <a:schemeClr val="dk1"/>
          </a:fillRef>
          <a:effectRef idx="1">
            <a:schemeClr val="dk1"/>
          </a:effectRef>
          <a:fontRef idx="minor">
            <a:schemeClr val="dk1"/>
          </a:fontRef>
        </p:style>
        <p:txBody>
          <a:bodyPr/>
          <a:lstStyle/>
          <a:p>
            <a:r>
              <a:rPr lang="fr-FR" sz="2800" b="1" dirty="0" smtClean="0"/>
              <a:t>Avènement d’une chinafrique en pleine croissance.</a:t>
            </a:r>
          </a:p>
          <a:p>
            <a:r>
              <a:rPr lang="fr-FR" sz="2800" b="1" dirty="0" smtClean="0"/>
              <a:t>En 2021, tous les États en situation de surendettement sont africains. La résolution de ce méga problème financier passe par Pékin. Le « piège chinois ».</a:t>
            </a:r>
          </a:p>
          <a:p>
            <a:r>
              <a:rPr lang="fr-FR" sz="2800" b="1" dirty="0" smtClean="0"/>
              <a:t>Depuis 2000, la Chine détient plus de 25% de la dette publique externe en moyenne de 50 pays africains</a:t>
            </a:r>
            <a:r>
              <a:rPr lang="fr-FR" b="1" dirty="0" smtClean="0"/>
              <a:t>.</a:t>
            </a:r>
          </a:p>
          <a:p>
            <a:r>
              <a:rPr lang="fr-FR" sz="2800" b="1" dirty="0" smtClean="0"/>
              <a:t>Double migration dissymétrique. « Invasion des Chinois ».</a:t>
            </a:r>
            <a:endParaRPr lang="fr-FR" sz="28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380938"/>
            <a:ext cx="25087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452" y="4406473"/>
            <a:ext cx="4295548" cy="245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3" y="4406473"/>
            <a:ext cx="2301439" cy="2368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4274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dk1"/>
          </a:lnRef>
          <a:fillRef idx="2">
            <a:schemeClr val="dk1"/>
          </a:fillRef>
          <a:effectRef idx="1">
            <a:schemeClr val="dk1"/>
          </a:effectRef>
          <a:fontRef idx="minor">
            <a:schemeClr val="dk1"/>
          </a:fontRef>
        </p:style>
        <p:txBody>
          <a:bodyPr/>
          <a:lstStyle/>
          <a:p>
            <a:r>
              <a:rPr lang="fr-FR" b="1" dirty="0" smtClean="0"/>
              <a:t>L’Afrique dans la mondialisation</a:t>
            </a:r>
            <a:endParaRPr lang="fr-FR" b="1"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556792"/>
            <a:ext cx="914400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718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12718" cy="908720"/>
          </a:xfrm>
        </p:spPr>
        <p:style>
          <a:lnRef idx="3">
            <a:schemeClr val="lt1"/>
          </a:lnRef>
          <a:fillRef idx="1">
            <a:schemeClr val="accent3"/>
          </a:fillRef>
          <a:effectRef idx="1">
            <a:schemeClr val="accent3"/>
          </a:effectRef>
          <a:fontRef idx="minor">
            <a:schemeClr val="lt1"/>
          </a:fontRef>
        </p:style>
        <p:txBody>
          <a:bodyPr>
            <a:normAutofit fontScale="90000"/>
          </a:bodyPr>
          <a:lstStyle/>
          <a:p>
            <a:r>
              <a:rPr lang="fr-FR" b="1" dirty="0" smtClean="0">
                <a:solidFill>
                  <a:schemeClr val="tx1"/>
                </a:solidFill>
              </a:rPr>
              <a:t>Quel avenir pour le continent africain ?</a:t>
            </a:r>
            <a:endParaRPr lang="fr-FR" b="1" dirty="0">
              <a:solidFill>
                <a:schemeClr val="tx1"/>
              </a:solidFill>
            </a:endParaRPr>
          </a:p>
        </p:txBody>
      </p:sp>
      <p:sp>
        <p:nvSpPr>
          <p:cNvPr id="3" name="Espace réservé du contenu 2"/>
          <p:cNvSpPr>
            <a:spLocks noGrp="1"/>
          </p:cNvSpPr>
          <p:nvPr>
            <p:ph idx="1"/>
          </p:nvPr>
        </p:nvSpPr>
        <p:spPr>
          <a:xfrm>
            <a:off x="0" y="908720"/>
            <a:ext cx="9112718" cy="5949280"/>
          </a:xfrm>
        </p:spPr>
        <p:style>
          <a:lnRef idx="1">
            <a:schemeClr val="dk1"/>
          </a:lnRef>
          <a:fillRef idx="2">
            <a:schemeClr val="dk1"/>
          </a:fillRef>
          <a:effectRef idx="1">
            <a:schemeClr val="dk1"/>
          </a:effectRef>
          <a:fontRef idx="minor">
            <a:schemeClr val="dk1"/>
          </a:fontRef>
        </p:style>
        <p:txBody>
          <a:bodyPr/>
          <a:lstStyle/>
          <a:p>
            <a:r>
              <a:rPr lang="fr-FR" b="1" dirty="0" smtClean="0"/>
              <a:t>Mobilités de la population et                          problématique de l’émigration</a:t>
            </a:r>
          </a:p>
          <a:p>
            <a:r>
              <a:rPr lang="fr-FR" b="1" dirty="0" smtClean="0"/>
              <a:t>Pillage des ressources</a:t>
            </a:r>
          </a:p>
          <a:p>
            <a:r>
              <a:rPr lang="fr-FR" b="1" dirty="0" smtClean="0"/>
              <a:t>Instabilité politique, corruption,                          trafics, dictatures.</a:t>
            </a:r>
          </a:p>
          <a:p>
            <a:r>
              <a:rPr lang="fr-FR" b="1" dirty="0" smtClean="0"/>
              <a:t>Etat de pauvreté des populations                    épidémies, aspects sanitaires.</a:t>
            </a:r>
          </a:p>
          <a:p>
            <a:r>
              <a:rPr lang="fr-FR" b="1" dirty="0" smtClean="0"/>
              <a:t>Assistance internationale et aide                               au développement.</a:t>
            </a:r>
          </a:p>
          <a:p>
            <a:r>
              <a:rPr lang="fr-FR" b="1" dirty="0" smtClean="0"/>
              <a:t>La chance du développement                               urbain et </a:t>
            </a:r>
            <a:r>
              <a:rPr lang="fr-FR" b="1" smtClean="0"/>
              <a:t>des mégapoles.</a:t>
            </a:r>
            <a:endParaRPr lang="fr-FR"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980728"/>
            <a:ext cx="3100558" cy="5658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6534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80728"/>
          </a:xfrm>
        </p:spPr>
        <p:style>
          <a:lnRef idx="1">
            <a:schemeClr val="dk1"/>
          </a:lnRef>
          <a:fillRef idx="2">
            <a:schemeClr val="dk1"/>
          </a:fillRef>
          <a:effectRef idx="1">
            <a:schemeClr val="dk1"/>
          </a:effectRef>
          <a:fontRef idx="minor">
            <a:schemeClr val="dk1"/>
          </a:fontRef>
        </p:style>
        <p:txBody>
          <a:bodyPr>
            <a:normAutofit/>
          </a:bodyPr>
          <a:lstStyle/>
          <a:p>
            <a:r>
              <a:rPr lang="fr-FR" b="1" dirty="0" smtClean="0"/>
              <a:t>Conclusions géopolitiques africaines</a:t>
            </a:r>
            <a:endParaRPr lang="fr-FR" b="1" dirty="0"/>
          </a:p>
        </p:txBody>
      </p:sp>
      <p:sp>
        <p:nvSpPr>
          <p:cNvPr id="3" name="Espace réservé du contenu 2"/>
          <p:cNvSpPr>
            <a:spLocks noGrp="1"/>
          </p:cNvSpPr>
          <p:nvPr>
            <p:ph idx="1"/>
          </p:nvPr>
        </p:nvSpPr>
        <p:spPr>
          <a:xfrm>
            <a:off x="0" y="1052736"/>
            <a:ext cx="9144000" cy="5805264"/>
          </a:xfrm>
        </p:spPr>
        <p:style>
          <a:lnRef idx="1">
            <a:schemeClr val="accent2"/>
          </a:lnRef>
          <a:fillRef idx="2">
            <a:schemeClr val="accent2"/>
          </a:fillRef>
          <a:effectRef idx="1">
            <a:schemeClr val="accent2"/>
          </a:effectRef>
          <a:fontRef idx="minor">
            <a:schemeClr val="dk1"/>
          </a:fontRef>
        </p:style>
        <p:txBody>
          <a:bodyPr/>
          <a:lstStyle/>
          <a:p>
            <a:r>
              <a:rPr lang="fr-FR" b="1" u="sng" dirty="0" smtClean="0">
                <a:solidFill>
                  <a:srgbClr val="FF0000"/>
                </a:solidFill>
              </a:rPr>
              <a:t>1- Une accumulation </a:t>
            </a:r>
            <a:r>
              <a:rPr lang="fr-FR" b="1" dirty="0" smtClean="0"/>
              <a:t>historique de déboires de toutes sortes, à différentes échelles. </a:t>
            </a:r>
          </a:p>
          <a:p>
            <a:r>
              <a:rPr lang="fr-FR" b="1" u="sng" dirty="0" smtClean="0">
                <a:solidFill>
                  <a:srgbClr val="FF0000"/>
                </a:solidFill>
              </a:rPr>
              <a:t>2- Une accélération </a:t>
            </a:r>
            <a:r>
              <a:rPr lang="fr-FR" b="1" dirty="0" smtClean="0"/>
              <a:t>des dégradations héritées et des prédations contemporaines.</a:t>
            </a:r>
          </a:p>
          <a:p>
            <a:r>
              <a:rPr lang="fr-FR" b="1" u="sng" dirty="0" smtClean="0">
                <a:solidFill>
                  <a:srgbClr val="FF0000"/>
                </a:solidFill>
              </a:rPr>
              <a:t>3- Une fragilité </a:t>
            </a:r>
            <a:r>
              <a:rPr lang="fr-FR" b="1" dirty="0" smtClean="0"/>
              <a:t>accrue de la démocratie et une exacerbation des dictatures.</a:t>
            </a:r>
          </a:p>
          <a:p>
            <a:r>
              <a:rPr lang="fr-FR" b="1" u="sng" dirty="0" smtClean="0">
                <a:solidFill>
                  <a:srgbClr val="FF0000"/>
                </a:solidFill>
              </a:rPr>
              <a:t>4- Une détérioration </a:t>
            </a:r>
            <a:r>
              <a:rPr lang="fr-FR" b="1" dirty="0" smtClean="0"/>
              <a:t>exponentielle des milieux naturels et des environnements urbains.</a:t>
            </a:r>
          </a:p>
          <a:p>
            <a:r>
              <a:rPr lang="fr-FR" b="1" u="sng" dirty="0" smtClean="0">
                <a:solidFill>
                  <a:srgbClr val="FF0000"/>
                </a:solidFill>
              </a:rPr>
              <a:t>5- Une démographie </a:t>
            </a:r>
            <a:r>
              <a:rPr lang="fr-FR" b="1" dirty="0" smtClean="0"/>
              <a:t>non-maitrisée et une mobilité accrue en interne et à l’international.</a:t>
            </a:r>
            <a:endParaRPr lang="fr-FR" b="1" dirty="0"/>
          </a:p>
        </p:txBody>
      </p:sp>
    </p:spTree>
    <p:extLst>
      <p:ext uri="{BB962C8B-B14F-4D97-AF65-F5344CB8AC3E}">
        <p14:creationId xmlns:p14="http://schemas.microsoft.com/office/powerpoint/2010/main" val="3128488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44624"/>
            <a:ext cx="9144000" cy="792088"/>
          </a:xfrm>
        </p:spPr>
        <p:style>
          <a:lnRef idx="1">
            <a:schemeClr val="accent1"/>
          </a:lnRef>
          <a:fillRef idx="3">
            <a:schemeClr val="accent1"/>
          </a:fillRef>
          <a:effectRef idx="2">
            <a:schemeClr val="accent1"/>
          </a:effectRef>
          <a:fontRef idx="minor">
            <a:schemeClr val="lt1"/>
          </a:fontRef>
        </p:style>
        <p:txBody>
          <a:bodyPr>
            <a:normAutofit fontScale="90000"/>
          </a:bodyPr>
          <a:lstStyle/>
          <a:p>
            <a:r>
              <a:rPr lang="fr-FR" b="1" dirty="0" smtClean="0"/>
              <a:t>Bibliographie Géopolitique de l’Afrique</a:t>
            </a:r>
            <a:endParaRPr lang="fr-FR" b="1" dirty="0"/>
          </a:p>
        </p:txBody>
      </p:sp>
      <p:sp>
        <p:nvSpPr>
          <p:cNvPr id="3" name="Espace réservé du contenu 2"/>
          <p:cNvSpPr>
            <a:spLocks noGrp="1"/>
          </p:cNvSpPr>
          <p:nvPr>
            <p:ph idx="1"/>
          </p:nvPr>
        </p:nvSpPr>
        <p:spPr>
          <a:xfrm>
            <a:off x="0" y="836712"/>
            <a:ext cx="9144000" cy="6021288"/>
          </a:xfrm>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r>
              <a:rPr lang="fr-FR" b="1" dirty="0" smtClean="0"/>
              <a:t>Dumont René, </a:t>
            </a:r>
            <a:r>
              <a:rPr lang="fr-FR" b="1" i="1" dirty="0" smtClean="0"/>
              <a:t>L’Afrique noire est mal partie</a:t>
            </a:r>
            <a:r>
              <a:rPr lang="fr-FR" b="1" dirty="0" smtClean="0"/>
              <a:t>, 1962.</a:t>
            </a:r>
          </a:p>
          <a:p>
            <a:r>
              <a:rPr lang="fr-FR" b="1" dirty="0" smtClean="0"/>
              <a:t>Gourou Pierre, </a:t>
            </a:r>
            <a:r>
              <a:rPr lang="fr-FR" b="1" i="1" dirty="0" smtClean="0"/>
              <a:t>Terres de bonne espérance</a:t>
            </a:r>
            <a:r>
              <a:rPr lang="fr-FR" b="1" dirty="0" smtClean="0"/>
              <a:t>, le monde tropical, 1982.</a:t>
            </a:r>
            <a:endParaRPr lang="fr-FR" b="1" dirty="0"/>
          </a:p>
          <a:p>
            <a:r>
              <a:rPr lang="fr-FR" b="1" dirty="0" smtClean="0"/>
              <a:t>Hugon Philippe, </a:t>
            </a:r>
            <a:r>
              <a:rPr lang="fr-FR" b="1" i="1" dirty="0" smtClean="0"/>
              <a:t>Géopolitique de l’Afrique</a:t>
            </a:r>
            <a:r>
              <a:rPr lang="fr-FR" b="1" dirty="0" smtClean="0"/>
              <a:t>, Colin.</a:t>
            </a:r>
          </a:p>
          <a:p>
            <a:r>
              <a:rPr lang="fr-FR" b="1" dirty="0" smtClean="0"/>
              <a:t>John Igué, </a:t>
            </a:r>
            <a:r>
              <a:rPr lang="fr-FR" b="1" i="1" dirty="0" smtClean="0"/>
              <a:t>Le territoire et l’État en Afrique, les dimensions spatiales du développement</a:t>
            </a:r>
            <a:r>
              <a:rPr lang="fr-FR" b="1" dirty="0" smtClean="0"/>
              <a:t>, 2000. </a:t>
            </a:r>
          </a:p>
          <a:p>
            <a:r>
              <a:rPr lang="fr-FR" b="1" dirty="0" smtClean="0"/>
              <a:t>Gazibo  Mamoudou, </a:t>
            </a:r>
            <a:r>
              <a:rPr lang="fr-FR" b="1" i="1" dirty="0" smtClean="0"/>
              <a:t>Introduction à la politique africaine</a:t>
            </a:r>
            <a:r>
              <a:rPr lang="fr-FR" b="1" dirty="0" smtClean="0"/>
              <a:t>. </a:t>
            </a:r>
          </a:p>
          <a:p>
            <a:r>
              <a:rPr lang="fr-FR" b="1" dirty="0" smtClean="0"/>
              <a:t>Mouckaga Hugues, </a:t>
            </a:r>
            <a:r>
              <a:rPr lang="fr-FR" b="1" i="1" dirty="0" smtClean="0"/>
              <a:t>Ethnies, nations et développement en Afrique : quelle gouvernance ? </a:t>
            </a:r>
            <a:r>
              <a:rPr lang="fr-FR" b="1" dirty="0" smtClean="0"/>
              <a:t>2014.</a:t>
            </a:r>
          </a:p>
          <a:p>
            <a:r>
              <a:rPr lang="fr-FR" b="1" dirty="0" smtClean="0"/>
              <a:t>Mbele Charles</a:t>
            </a:r>
            <a:r>
              <a:rPr lang="fr-FR" b="1" i="1" dirty="0" smtClean="0"/>
              <a:t>, Panafricanisme et post colonialisme, la lutte en cours en Afrique, </a:t>
            </a:r>
            <a:r>
              <a:rPr lang="fr-FR" b="1" dirty="0" smtClean="0"/>
              <a:t>2015.</a:t>
            </a:r>
          </a:p>
          <a:p>
            <a:r>
              <a:rPr lang="fr-FR" b="1" dirty="0" smtClean="0"/>
              <a:t>Copans Jean, </a:t>
            </a:r>
            <a:r>
              <a:rPr lang="fr-FR" b="1" i="1" dirty="0" smtClean="0"/>
              <a:t>Un demi-siècle d’africanisme africain</a:t>
            </a:r>
            <a:r>
              <a:rPr lang="fr-FR" b="1" dirty="0" smtClean="0"/>
              <a:t>.</a:t>
            </a:r>
          </a:p>
          <a:p>
            <a:r>
              <a:rPr lang="fr-FR" b="1" dirty="0" smtClean="0"/>
              <a:t>Tedga Simon, </a:t>
            </a:r>
            <a:r>
              <a:rPr lang="fr-FR" b="1" i="1" dirty="0" smtClean="0"/>
              <a:t>Le cinquantenaire français des indépendances africaines, analyse d’une relation controversée</a:t>
            </a:r>
            <a:r>
              <a:rPr lang="fr-FR" b="1" dirty="0" smtClean="0"/>
              <a:t>.</a:t>
            </a:r>
            <a:endParaRPr lang="fr-FR" b="1" dirty="0"/>
          </a:p>
        </p:txBody>
      </p:sp>
    </p:spTree>
    <p:extLst>
      <p:ext uri="{BB962C8B-B14F-4D97-AF65-F5344CB8AC3E}">
        <p14:creationId xmlns:p14="http://schemas.microsoft.com/office/powerpoint/2010/main" val="3003263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700808"/>
          </a:xfrm>
        </p:spPr>
        <p:style>
          <a:lnRef idx="3">
            <a:schemeClr val="lt1"/>
          </a:lnRef>
          <a:fillRef idx="1">
            <a:schemeClr val="accent6"/>
          </a:fillRef>
          <a:effectRef idx="1">
            <a:schemeClr val="accent6"/>
          </a:effectRef>
          <a:fontRef idx="minor">
            <a:schemeClr val="lt1"/>
          </a:fontRef>
        </p:style>
        <p:txBody>
          <a:bodyPr>
            <a:noAutofit/>
          </a:bodyPr>
          <a:lstStyle/>
          <a:p>
            <a:r>
              <a:rPr lang="fr-FR" b="1" dirty="0" smtClean="0"/>
              <a:t>Géopolitique de l’Afrique</a:t>
            </a:r>
            <a:endParaRPr lang="fr-FR" b="1" dirty="0"/>
          </a:p>
        </p:txBody>
      </p:sp>
      <p:sp>
        <p:nvSpPr>
          <p:cNvPr id="3" name="Espace réservé du contenu 2"/>
          <p:cNvSpPr>
            <a:spLocks noGrp="1"/>
          </p:cNvSpPr>
          <p:nvPr>
            <p:ph idx="1"/>
          </p:nvPr>
        </p:nvSpPr>
        <p:spPr>
          <a:xfrm>
            <a:off x="0" y="1628800"/>
            <a:ext cx="9144000" cy="52292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endParaRPr lang="fr-FR" sz="4800" b="1" dirty="0" smtClean="0"/>
          </a:p>
          <a:p>
            <a:pPr algn="ctr">
              <a:buNone/>
            </a:pPr>
            <a:endParaRPr lang="fr-FR" sz="4800" b="1" dirty="0" smtClean="0"/>
          </a:p>
          <a:p>
            <a:pPr algn="ctr">
              <a:buNone/>
            </a:pPr>
            <a:r>
              <a:rPr lang="fr-FR" sz="4800" b="1" dirty="0" smtClean="0"/>
              <a:t>Pour recevoir  le power </a:t>
            </a:r>
            <a:r>
              <a:rPr lang="fr-FR" sz="4800" b="1" smtClean="0"/>
              <a:t>point :</a:t>
            </a:r>
          </a:p>
          <a:p>
            <a:pPr algn="ctr">
              <a:buNone/>
            </a:pPr>
            <a:endParaRPr lang="fr-FR" sz="4800" b="1" dirty="0" smtClean="0"/>
          </a:p>
          <a:p>
            <a:pPr algn="ctr">
              <a:buNone/>
            </a:pPr>
            <a:r>
              <a:rPr lang="fr-FR" sz="4800" b="1" dirty="0" smtClean="0"/>
              <a:t>christian.daudel@laposte.net</a:t>
            </a:r>
            <a:endParaRPr lang="fr-FR" sz="4800" b="1"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20590</TotalTime>
  <Words>842</Words>
  <Application>Microsoft Office PowerPoint</Application>
  <PresentationFormat>Affichage à l'écran (4:3)</PresentationFormat>
  <Paragraphs>121</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Thème Office</vt:lpstr>
      <vt:lpstr>L’Afrique en sa totalité ? Une équation géopolitique complexe Hier ! Aujourd’hui ! Demain !</vt:lpstr>
      <vt:lpstr>Définitions de la géopolitique</vt:lpstr>
      <vt:lpstr>Présentation PowerPoint</vt:lpstr>
      <vt:lpstr>Géopolitique de l’Afrique Évolutions et mutations d’un continent</vt:lpstr>
      <vt:lpstr> Découpage colonial  de l’Afrique en 1914 A l’issue de la décolonisation, maintien des territoires dans les « frontières issues de la colonisation ». Cinq grandes régions actuelles - Afrique du Nord, Afrique de l’Ouest, Afrique centrale, Afrique de l’Est, Afrique australe </vt:lpstr>
      <vt:lpstr>Présentation PowerPoint</vt:lpstr>
      <vt:lpstr>Présentation PowerPoint</vt:lpstr>
      <vt:lpstr>Démographie africaine Des tendances préoccupantes </vt:lpstr>
      <vt:lpstr>Populations africaines 100 millions (1900), 280 millions (1960), 1,4 milliard (2022),…2,5 milliards (2050),… 4 milliards (2100)?.</vt:lpstr>
      <vt:lpstr>Dynamique de l’urbanisation en Afrique L’immense défi des mégapoles africaines</vt:lpstr>
      <vt:lpstr>Famines et maladies africaines</vt:lpstr>
      <vt:lpstr> « Le sous-sol africain : Un scandale géologique!» (géologue belge Jules Cornet, 1892) RDC, Nigéria, Guinée, Cameroun, Afrique du Sud…  </vt:lpstr>
      <vt:lpstr>Arguments polémologiques aux origines apparentes des conflits africains</vt:lpstr>
      <vt:lpstr>Présentation PowerPoint</vt:lpstr>
      <vt:lpstr>Présentation PowerPoint</vt:lpstr>
      <vt:lpstr>Présentation PowerPoint</vt:lpstr>
      <vt:lpstr>Organisations internationales des États africains</vt:lpstr>
      <vt:lpstr>Propagande russe en Afrique</vt:lpstr>
      <vt:lpstr>Implantation russe en Afrique</vt:lpstr>
      <vt:lpstr>Stratégie et présence chinoises en Afrique </vt:lpstr>
      <vt:lpstr>L’Afrique dans la mondialisation</vt:lpstr>
      <vt:lpstr>Quel avenir pour le continent africain ?</vt:lpstr>
      <vt:lpstr>Conclusions géopolitiques africaines</vt:lpstr>
      <vt:lpstr>Bibliographie Géopolitique de l’Afrique</vt:lpstr>
      <vt:lpstr>Géopolitique de l’Afrique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UKRAINE</dc:title>
  <dc:creator>Christian</dc:creator>
  <cp:lastModifiedBy>33608</cp:lastModifiedBy>
  <cp:revision>388</cp:revision>
  <dcterms:created xsi:type="dcterms:W3CDTF">2014-10-07T08:13:10Z</dcterms:created>
  <dcterms:modified xsi:type="dcterms:W3CDTF">2026-03-17T09:32:35Z</dcterms:modified>
</cp:coreProperties>
</file>